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5"/>
  </p:notesMasterIdLst>
  <p:sldIdLst>
    <p:sldId id="256" r:id="rId2"/>
    <p:sldId id="294" r:id="rId3"/>
    <p:sldId id="296" r:id="rId4"/>
    <p:sldId id="295" r:id="rId5"/>
    <p:sldId id="257" r:id="rId6"/>
    <p:sldId id="302" r:id="rId7"/>
    <p:sldId id="293" r:id="rId8"/>
    <p:sldId id="290" r:id="rId9"/>
    <p:sldId id="291" r:id="rId10"/>
    <p:sldId id="292" r:id="rId11"/>
    <p:sldId id="303" r:id="rId12"/>
    <p:sldId id="286" r:id="rId13"/>
    <p:sldId id="301" r:id="rId14"/>
  </p:sldIdLst>
  <p:sldSz cx="9144000" cy="6858000" type="screen4x3"/>
  <p:notesSz cx="6858000" cy="9144000"/>
  <p:defaultTextStyle>
    <a:defPPr>
      <a:defRPr lang="fil-P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35" autoAdjust="0"/>
  </p:normalViewPr>
  <p:slideViewPr>
    <p:cSldViewPr>
      <p:cViewPr>
        <p:scale>
          <a:sx n="75" d="100"/>
          <a:sy n="75" d="100"/>
        </p:scale>
        <p:origin x="-120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E5501-26B7-424B-B549-24B4AC4C0D36}" type="datetimeFigureOut">
              <a:rPr lang="en-US" smtClean="0"/>
              <a:t>9/14/15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C5B0F-9F03-4864-BEC3-028747EC0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0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C5B0F-9F03-4864-BEC3-028747EC00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1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15F6-A03A-49D0-8994-6D0974054AC9}" type="datetimeFigureOut">
              <a:rPr lang="fil-PH" smtClean="0"/>
              <a:t>9/14/15</a:t>
            </a:fld>
            <a:endParaRPr lang="fil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1995-BCEF-4D57-8A9B-7F241795762E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15F6-A03A-49D0-8994-6D0974054AC9}" type="datetimeFigureOut">
              <a:rPr lang="fil-PH" smtClean="0"/>
              <a:t>9/14/15</a:t>
            </a:fld>
            <a:endParaRPr lang="fil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1995-BCEF-4D57-8A9B-7F241795762E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15F6-A03A-49D0-8994-6D0974054AC9}" type="datetimeFigureOut">
              <a:rPr lang="fil-PH" smtClean="0"/>
              <a:t>9/14/15</a:t>
            </a:fld>
            <a:endParaRPr lang="fil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1995-BCEF-4D57-8A9B-7F241795762E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15F6-A03A-49D0-8994-6D0974054AC9}" type="datetimeFigureOut">
              <a:rPr lang="fil-PH" smtClean="0"/>
              <a:t>9/14/15</a:t>
            </a:fld>
            <a:endParaRPr lang="fil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1995-BCEF-4D57-8A9B-7F241795762E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15F6-A03A-49D0-8994-6D0974054AC9}" type="datetimeFigureOut">
              <a:rPr lang="fil-PH" smtClean="0"/>
              <a:t>9/14/15</a:t>
            </a:fld>
            <a:endParaRPr lang="fil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1995-BCEF-4D57-8A9B-7F241795762E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15F6-A03A-49D0-8994-6D0974054AC9}" type="datetimeFigureOut">
              <a:rPr lang="fil-PH" smtClean="0"/>
              <a:t>9/14/15</a:t>
            </a:fld>
            <a:endParaRPr lang="fil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1995-BCEF-4D57-8A9B-7F241795762E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15F6-A03A-49D0-8994-6D0974054AC9}" type="datetimeFigureOut">
              <a:rPr lang="fil-PH" smtClean="0"/>
              <a:t>9/14/15</a:t>
            </a:fld>
            <a:endParaRPr lang="fil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1995-BCEF-4D57-8A9B-7F241795762E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15F6-A03A-49D0-8994-6D0974054AC9}" type="datetimeFigureOut">
              <a:rPr lang="fil-PH" smtClean="0"/>
              <a:t>9/14/15</a:t>
            </a:fld>
            <a:endParaRPr lang="fil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1995-BCEF-4D57-8A9B-7F241795762E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15F6-A03A-49D0-8994-6D0974054AC9}" type="datetimeFigureOut">
              <a:rPr lang="fil-PH" smtClean="0"/>
              <a:t>9/14/15</a:t>
            </a:fld>
            <a:endParaRPr lang="fil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1995-BCEF-4D57-8A9B-7F241795762E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15F6-A03A-49D0-8994-6D0974054AC9}" type="datetimeFigureOut">
              <a:rPr lang="fil-PH" smtClean="0"/>
              <a:t>9/14/15</a:t>
            </a:fld>
            <a:endParaRPr lang="fil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1995-BCEF-4D57-8A9B-7F241795762E}" type="slidenum">
              <a:rPr lang="fil-PH" smtClean="0"/>
              <a:t>‹#›</a:t>
            </a:fld>
            <a:endParaRPr lang="fil-P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15F6-A03A-49D0-8994-6D0974054AC9}" type="datetimeFigureOut">
              <a:rPr lang="fil-PH" smtClean="0"/>
              <a:t>9/14/15</a:t>
            </a:fld>
            <a:endParaRPr lang="fil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CB1995-BCEF-4D57-8A9B-7F241795762E}" type="slidenum">
              <a:rPr lang="fil-PH" smtClean="0"/>
              <a:t>‹#›</a:t>
            </a:fld>
            <a:endParaRPr lang="fil-P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l-P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8CB1995-BCEF-4D57-8A9B-7F241795762E}" type="slidenum">
              <a:rPr lang="fil-PH" smtClean="0"/>
              <a:t>‹#›</a:t>
            </a:fld>
            <a:endParaRPr lang="fil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il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91815F6-A03A-49D0-8994-6D0974054AC9}" type="datetimeFigureOut">
              <a:rPr lang="fil-PH" smtClean="0"/>
              <a:t>9/14/15</a:t>
            </a:fld>
            <a:endParaRPr lang="fil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999" y="8763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USJ 2015</a:t>
            </a:r>
          </a:p>
          <a:p>
            <a:r>
              <a:rPr lang="en-US" sz="7200" b="1" dirty="0" smtClean="0"/>
              <a:t>Congregation</a:t>
            </a:r>
            <a:endParaRPr lang="en-US" sz="7200" b="1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09800" y="4267200"/>
            <a:ext cx="4343400" cy="631125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Friday 18 September 2015</a:t>
            </a:r>
          </a:p>
        </p:txBody>
      </p:sp>
    </p:spTree>
    <p:extLst>
      <p:ext uri="{BB962C8B-B14F-4D97-AF65-F5344CB8AC3E}">
        <p14:creationId xmlns:p14="http://schemas.microsoft.com/office/powerpoint/2010/main" val="370183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153400" cy="1143000"/>
          </a:xfrm>
        </p:spPr>
        <p:txBody>
          <a:bodyPr/>
          <a:lstStyle/>
          <a:p>
            <a:r>
              <a:rPr lang="en-P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Conferral of Master/Bachelor Degrees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534400" cy="54864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dirty="0" smtClean="0"/>
              <a:t>The Dean of your faculty will present the diplomas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33CC"/>
                </a:solidFill>
              </a:rPr>
              <a:t>MC: Names of the graduates (in group)</a:t>
            </a:r>
          </a:p>
          <a:p>
            <a:pPr marL="114300" indent="0">
              <a:buNone/>
            </a:pPr>
            <a:r>
              <a:rPr lang="en-US" sz="2800" dirty="0" smtClean="0"/>
              <a:t>Each group of graduates go the stage from the left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Graduate bows to the Bishop of Macau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Receive the canister from the Dean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Returns to his/her seat</a:t>
            </a:r>
          </a:p>
        </p:txBody>
      </p:sp>
    </p:spTree>
    <p:extLst>
      <p:ext uri="{BB962C8B-B14F-4D97-AF65-F5344CB8AC3E}">
        <p14:creationId xmlns:p14="http://schemas.microsoft.com/office/powerpoint/2010/main" val="152613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153400" cy="1143000"/>
          </a:xfrm>
        </p:spPr>
        <p:txBody>
          <a:bodyPr/>
          <a:lstStyle/>
          <a:p>
            <a:r>
              <a:rPr lang="en-P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Conferral of Master/Bachelor Degrees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534400" cy="54864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dirty="0"/>
              <a:t>After all the graduates receive their canisters</a:t>
            </a:r>
          </a:p>
          <a:p>
            <a:pPr marL="628650" indent="-514350">
              <a:buFont typeface="+mj-lt"/>
              <a:buAutoNum type="arabicPeriod" startAt="4"/>
            </a:pPr>
            <a:r>
              <a:rPr lang="en-US" sz="2800" dirty="0"/>
              <a:t>Graduates of the Master/Bachelor degrees, stand for the conferral of degrees by the Rector in </a:t>
            </a:r>
            <a:r>
              <a:rPr lang="en-US" sz="2800" dirty="0" smtClean="0"/>
              <a:t>Latin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MC: Graduates of all the Master/Bachelor Degrees, please stand for the conferral of degrees</a:t>
            </a:r>
          </a:p>
          <a:p>
            <a:pPr marL="114300"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Conferral of Master/Bachelor degrees in Latin</a:t>
            </a:r>
            <a:endParaRPr lang="en-US" sz="2800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MC: Please be seated.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2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371600"/>
            <a:ext cx="8153400" cy="6248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All </a:t>
            </a:r>
            <a:r>
              <a:rPr lang="en-US" sz="2800" dirty="0" err="1"/>
              <a:t>Graduands</a:t>
            </a:r>
            <a:r>
              <a:rPr lang="en-US" sz="2800" dirty="0"/>
              <a:t> must </a:t>
            </a:r>
            <a:r>
              <a:rPr lang="en-US" sz="2800" dirty="0">
                <a:solidFill>
                  <a:srgbClr val="FF0000"/>
                </a:solidFill>
              </a:rPr>
              <a:t>dress up with </a:t>
            </a:r>
            <a:r>
              <a:rPr lang="en-US" sz="2800" b="1" dirty="0">
                <a:solidFill>
                  <a:srgbClr val="FF0000"/>
                </a:solidFill>
              </a:rPr>
              <a:t>Academic Gowns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Apart </a:t>
            </a:r>
            <a:r>
              <a:rPr lang="en-US" sz="2800" dirty="0"/>
              <a:t>from the academic gowns, </a:t>
            </a:r>
            <a:r>
              <a:rPr lang="en-US" sz="2800" dirty="0" err="1"/>
              <a:t>Graduands</a:t>
            </a:r>
            <a:r>
              <a:rPr lang="en-US" sz="2800" dirty="0"/>
              <a:t> have to wear </a:t>
            </a:r>
            <a:r>
              <a:rPr lang="en-US" sz="2800" b="1" dirty="0">
                <a:solidFill>
                  <a:srgbClr val="FF0000"/>
                </a:solidFill>
              </a:rPr>
              <a:t>dark trousers/dresses and dark shoes </a:t>
            </a:r>
            <a:r>
              <a:rPr lang="en-US" sz="2800" dirty="0"/>
              <a:t>for the ceremony. Please be reminded that NO </a:t>
            </a:r>
            <a:r>
              <a:rPr lang="en-US" sz="2800" dirty="0" smtClean="0"/>
              <a:t>casual shoe wears </a:t>
            </a:r>
            <a:r>
              <a:rPr lang="en-US" sz="2800" dirty="0"/>
              <a:t>are allowed. </a:t>
            </a:r>
            <a:endParaRPr lang="en-US" sz="2800" dirty="0" smtClean="0"/>
          </a:p>
          <a:p>
            <a:r>
              <a:rPr lang="en-US" sz="2800" dirty="0" smtClean="0"/>
              <a:t>Please </a:t>
            </a:r>
            <a:r>
              <a:rPr lang="en-US" sz="2800" dirty="0"/>
              <a:t>be reminded that you are responsible for </a:t>
            </a:r>
            <a:r>
              <a:rPr lang="en-US" sz="2800" dirty="0">
                <a:solidFill>
                  <a:srgbClr val="FF0000"/>
                </a:solidFill>
              </a:rPr>
              <a:t>taking care of your own belongings </a:t>
            </a:r>
            <a:r>
              <a:rPr lang="en-US" sz="2800" dirty="0"/>
              <a:t>on due date. </a:t>
            </a:r>
            <a:endParaRPr lang="en-US" sz="2800" dirty="0" smtClean="0"/>
          </a:p>
          <a:p>
            <a:r>
              <a:rPr lang="en-US" sz="2800" dirty="0" smtClean="0"/>
              <a:t>As </a:t>
            </a:r>
            <a:r>
              <a:rPr lang="en-US" sz="2800" dirty="0"/>
              <a:t>there is limited seating in the Cathedral, it will only be served on </a:t>
            </a:r>
            <a:r>
              <a:rPr lang="en-US" sz="2800" b="1" dirty="0">
                <a:solidFill>
                  <a:srgbClr val="FF0000"/>
                </a:solidFill>
              </a:rPr>
              <a:t>first-come-first-serve basis</a:t>
            </a:r>
            <a:r>
              <a:rPr lang="en-US" sz="2800" b="1" dirty="0" smtClean="0"/>
              <a:t>.</a:t>
            </a:r>
          </a:p>
          <a:p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P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Remarks</a:t>
            </a:r>
          </a:p>
        </p:txBody>
      </p:sp>
    </p:spTree>
    <p:extLst>
      <p:ext uri="{BB962C8B-B14F-4D97-AF65-F5344CB8AC3E}">
        <p14:creationId xmlns:p14="http://schemas.microsoft.com/office/powerpoint/2010/main" val="22242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114300" indent="0" algn="ctr">
              <a:buNone/>
            </a:pPr>
            <a:r>
              <a:rPr lang="en-US" sz="2800" dirty="0" smtClean="0"/>
              <a:t>SEE YOU ALL IN THE CONGREGATION!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805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153400" cy="1143000"/>
          </a:xfrm>
        </p:spPr>
        <p:txBody>
          <a:bodyPr/>
          <a:lstStyle/>
          <a:p>
            <a:r>
              <a:rPr lang="en-P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USJ 2015 Congregation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534400" cy="54864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en-US" sz="2800" b="1" dirty="0" smtClean="0"/>
          </a:p>
          <a:p>
            <a:pPr marL="114300" indent="0">
              <a:buNone/>
            </a:pPr>
            <a:r>
              <a:rPr lang="en-US" sz="2800" b="1" dirty="0" smtClean="0"/>
              <a:t>Date: Friday 18 September 2015</a:t>
            </a:r>
          </a:p>
          <a:p>
            <a:pPr marL="114300" indent="0">
              <a:buNone/>
            </a:pPr>
            <a:r>
              <a:rPr lang="en-US" sz="2800" b="1" dirty="0" smtClean="0"/>
              <a:t>No of sessions: 2</a:t>
            </a:r>
          </a:p>
          <a:p>
            <a:pPr marL="114300" indent="0">
              <a:buNone/>
            </a:pPr>
            <a:r>
              <a:rPr lang="en-US" sz="2800" b="1" dirty="0" smtClean="0"/>
              <a:t>Venue: Cathedral of Macau</a:t>
            </a:r>
          </a:p>
        </p:txBody>
      </p:sp>
    </p:spTree>
    <p:extLst>
      <p:ext uri="{BB962C8B-B14F-4D97-AF65-F5344CB8AC3E}">
        <p14:creationId xmlns:p14="http://schemas.microsoft.com/office/powerpoint/2010/main" val="90757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153400" cy="1143000"/>
          </a:xfrm>
        </p:spPr>
        <p:txBody>
          <a:bodyPr/>
          <a:lstStyle/>
          <a:p>
            <a:r>
              <a:rPr lang="en-P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USJ 2015 Congregation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534400" cy="54864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b="1" dirty="0" smtClean="0"/>
              <a:t>Morning Session (10:00 AM)</a:t>
            </a:r>
          </a:p>
          <a:p>
            <a:pPr marL="114300" indent="0">
              <a:buNone/>
            </a:pPr>
            <a:endParaRPr lang="en-US" sz="2800" i="1" dirty="0">
              <a:solidFill>
                <a:srgbClr val="FF0000"/>
              </a:solidFill>
            </a:endParaRPr>
          </a:p>
          <a:p>
            <a:r>
              <a:rPr lang="en-US" sz="2800" dirty="0" smtClean="0"/>
              <a:t>Bachelor Degrees of Faculty of Administration and Leadership (FAL): BBA, BEC, BGS, BIR, BSW, </a:t>
            </a:r>
          </a:p>
          <a:p>
            <a:r>
              <a:rPr lang="en-US" sz="2800" dirty="0" smtClean="0"/>
              <a:t>Bachelor Degrees of Faculty of Psychology and Education (FPY): BPY</a:t>
            </a:r>
          </a:p>
          <a:p>
            <a:endParaRPr lang="en-US" sz="2800" dirty="0"/>
          </a:p>
          <a:p>
            <a:r>
              <a:rPr lang="en-US" sz="2800" dirty="0" smtClean="0"/>
              <a:t>Please arrive at </a:t>
            </a:r>
            <a:r>
              <a:rPr lang="en-US" sz="2800" u="sng" dirty="0" smtClean="0"/>
              <a:t>9:00 AM </a:t>
            </a:r>
            <a:r>
              <a:rPr lang="en-US" sz="2800" dirty="0" smtClean="0"/>
              <a:t>and report to USJ Staff in the Bishop’s Office</a:t>
            </a:r>
          </a:p>
        </p:txBody>
      </p:sp>
    </p:spTree>
    <p:extLst>
      <p:ext uri="{BB962C8B-B14F-4D97-AF65-F5344CB8AC3E}">
        <p14:creationId xmlns:p14="http://schemas.microsoft.com/office/powerpoint/2010/main" val="338225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153400" cy="1143000"/>
          </a:xfrm>
        </p:spPr>
        <p:txBody>
          <a:bodyPr/>
          <a:lstStyle/>
          <a:p>
            <a:r>
              <a:rPr lang="en-P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USJ 2014 Congregation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534400" cy="54864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b="1" dirty="0" smtClean="0"/>
              <a:t>Afternoon Session (12:30 PM)</a:t>
            </a:r>
          </a:p>
          <a:p>
            <a:pPr marL="628650" indent="-514350">
              <a:buFont typeface="+mj-lt"/>
              <a:buAutoNum type="arabicPeriod"/>
            </a:pPr>
            <a:endParaRPr lang="en-US" sz="2800" i="1" dirty="0">
              <a:solidFill>
                <a:srgbClr val="FF0000"/>
              </a:solidFill>
            </a:endParaRPr>
          </a:p>
          <a:p>
            <a:r>
              <a:rPr lang="en-US" sz="2800" dirty="0" smtClean="0"/>
              <a:t>All Doctoral Degrees</a:t>
            </a:r>
          </a:p>
          <a:p>
            <a:r>
              <a:rPr lang="en-US" sz="2800" dirty="0" smtClean="0"/>
              <a:t>All Master Degrees</a:t>
            </a:r>
          </a:p>
          <a:p>
            <a:r>
              <a:rPr lang="en-US" sz="2800" dirty="0" smtClean="0"/>
              <a:t>Bachelor Degrees of Faculty of Religious Studies (FRS):BCS</a:t>
            </a:r>
          </a:p>
          <a:p>
            <a:r>
              <a:rPr lang="en-US" sz="2800" dirty="0" smtClean="0"/>
              <a:t>Bachelor Degrees of Faculty of Creative Industries (FCI):BARCH, BCM, BDS, BIS</a:t>
            </a:r>
          </a:p>
          <a:p>
            <a:endParaRPr lang="en-US" sz="2800" dirty="0"/>
          </a:p>
          <a:p>
            <a:r>
              <a:rPr lang="en-US" sz="2800" dirty="0" smtClean="0"/>
              <a:t>Please arrive at </a:t>
            </a:r>
            <a:r>
              <a:rPr lang="en-US" sz="2800" u="sng" dirty="0" smtClean="0"/>
              <a:t>11:30 AM </a:t>
            </a:r>
            <a:r>
              <a:rPr lang="en-US" sz="2800" dirty="0" smtClean="0"/>
              <a:t>and report to USJ Staff in the Bishop’s office</a:t>
            </a:r>
          </a:p>
        </p:txBody>
      </p:sp>
    </p:spTree>
    <p:extLst>
      <p:ext uri="{BB962C8B-B14F-4D97-AF65-F5344CB8AC3E}">
        <p14:creationId xmlns:p14="http://schemas.microsoft.com/office/powerpoint/2010/main" val="151866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620000" cy="1143000"/>
          </a:xfrm>
        </p:spPr>
        <p:txBody>
          <a:bodyPr/>
          <a:lstStyle/>
          <a:p>
            <a:r>
              <a:rPr lang="en-P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USJ 2015 Congregation</a:t>
            </a:r>
            <a:endParaRPr lang="fil-P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772400" cy="5181599"/>
          </a:xfrm>
        </p:spPr>
        <p:txBody>
          <a:bodyPr>
            <a:normAutofit/>
          </a:bodyPr>
          <a:lstStyle/>
          <a:p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1295400"/>
            <a:ext cx="8763464" cy="5181600"/>
            <a:chOff x="90741" y="1981200"/>
            <a:chExt cx="8763464" cy="51816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78" t="28784" r="4260" b="3219"/>
            <a:stretch/>
          </p:blipFill>
          <p:spPr bwMode="auto">
            <a:xfrm>
              <a:off x="141541" y="1981200"/>
              <a:ext cx="8712664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90741" y="3733800"/>
              <a:ext cx="4100259" cy="34290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604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USJ 2015 Congregation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You will be given a card by the colleague of the ARO.</a:t>
            </a:r>
          </a:p>
          <a:p>
            <a:endParaRPr lang="en-US" sz="3600" dirty="0" smtClean="0"/>
          </a:p>
          <a:p>
            <a:r>
              <a:rPr lang="en-US" sz="3600" dirty="0" smtClean="0"/>
              <a:t>Please keep it well as you need to give it back to our colleague to read our your name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9893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153400" cy="1143000"/>
          </a:xfrm>
        </p:spPr>
        <p:txBody>
          <a:bodyPr/>
          <a:lstStyle/>
          <a:p>
            <a:r>
              <a:rPr lang="en-P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of Service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534400" cy="5486400"/>
          </a:xfrm>
        </p:spPr>
        <p:txBody>
          <a:bodyPr>
            <a:noAutofit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Academic Procession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Musical </a:t>
            </a:r>
            <a:r>
              <a:rPr lang="en-US" sz="2800" dirty="0" err="1" smtClean="0"/>
              <a:t>Interude</a:t>
            </a:r>
            <a:endParaRPr lang="en-US" sz="2800" dirty="0" smtClean="0"/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Address </a:t>
            </a:r>
            <a:r>
              <a:rPr lang="en-US" sz="2800" dirty="0"/>
              <a:t>by </a:t>
            </a:r>
            <a:r>
              <a:rPr lang="en-US" sz="2800" dirty="0" smtClean="0"/>
              <a:t>the Rector</a:t>
            </a:r>
            <a:endParaRPr lang="en-US" sz="2800" dirty="0"/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Musical </a:t>
            </a:r>
            <a:r>
              <a:rPr lang="en-US" sz="2800" dirty="0" err="1" smtClean="0"/>
              <a:t>Interude</a:t>
            </a:r>
            <a:endParaRPr lang="en-US" sz="2800" dirty="0"/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Conferral </a:t>
            </a:r>
            <a:r>
              <a:rPr lang="en-US" sz="2800" dirty="0">
                <a:solidFill>
                  <a:srgbClr val="FF0000"/>
                </a:solidFill>
              </a:rPr>
              <a:t>of </a:t>
            </a:r>
            <a:r>
              <a:rPr lang="en-US" sz="2800" dirty="0" smtClean="0">
                <a:solidFill>
                  <a:srgbClr val="FF0000"/>
                </a:solidFill>
              </a:rPr>
              <a:t>Doctoral Degrees</a:t>
            </a:r>
            <a:endParaRPr lang="en-US" sz="2800" i="1" dirty="0">
              <a:solidFill>
                <a:srgbClr val="FF0000"/>
              </a:solidFill>
            </a:endParaRPr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Conferral </a:t>
            </a:r>
            <a:r>
              <a:rPr lang="en-US" sz="2800" dirty="0">
                <a:solidFill>
                  <a:srgbClr val="FF0000"/>
                </a:solidFill>
              </a:rPr>
              <a:t>of </a:t>
            </a:r>
            <a:r>
              <a:rPr lang="en-US" sz="2800" dirty="0" smtClean="0">
                <a:solidFill>
                  <a:srgbClr val="FF0000"/>
                </a:solidFill>
              </a:rPr>
              <a:t>Master Degrees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Conferral of Bachelor Degrees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Musical  Interlude</a:t>
            </a:r>
          </a:p>
          <a:p>
            <a:pPr marL="628650" indent="-514350">
              <a:buFont typeface="+mj-lt"/>
              <a:buAutoNum type="arabicPeriod"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628650" indent="-514350">
              <a:buFont typeface="+mj-lt"/>
              <a:buAutoNum type="arabicPeriod"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628650" indent="-514350">
              <a:buFont typeface="+mj-lt"/>
              <a:buAutoNum type="arabicPeriod"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628650" indent="-514350">
              <a:buFont typeface="+mj-lt"/>
              <a:buAutoNum type="arabicPeriod"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628650" indent="-514350">
              <a:buFont typeface="+mj-lt"/>
              <a:buAutoNum type="arabicPeriod"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628650" indent="-514350">
              <a:buFont typeface="+mj-lt"/>
              <a:buAutoNum type="arabicPeriod"/>
            </a:pPr>
            <a:endParaRPr lang="en-US" sz="2800" i="1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966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153400" cy="1143000"/>
          </a:xfrm>
        </p:spPr>
        <p:txBody>
          <a:bodyPr/>
          <a:lstStyle/>
          <a:p>
            <a:r>
              <a:rPr lang="en-P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of Service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534400" cy="5486400"/>
          </a:xfrm>
        </p:spPr>
        <p:txBody>
          <a:bodyPr>
            <a:noAutofit/>
          </a:bodyPr>
          <a:lstStyle/>
          <a:p>
            <a:pPr marL="628650" indent="-514350">
              <a:buFont typeface="+mj-lt"/>
              <a:buAutoNum type="arabicPeriod" startAt="9"/>
            </a:pPr>
            <a:r>
              <a:rPr lang="en-US" sz="2800" dirty="0" smtClean="0"/>
              <a:t>Address by </a:t>
            </a:r>
            <a:r>
              <a:rPr lang="en-US" sz="2800" dirty="0"/>
              <a:t>Student </a:t>
            </a:r>
            <a:r>
              <a:rPr lang="en-US" sz="2800" dirty="0" smtClean="0"/>
              <a:t>Representative </a:t>
            </a:r>
          </a:p>
          <a:p>
            <a:pPr marL="628650" indent="-514350">
              <a:buFont typeface="+mj-lt"/>
              <a:buAutoNum type="arabicPeriod" startAt="9"/>
            </a:pPr>
            <a:r>
              <a:rPr lang="en-US" sz="2800" dirty="0" smtClean="0"/>
              <a:t>Closing </a:t>
            </a:r>
            <a:r>
              <a:rPr lang="en-US" sz="2800" dirty="0"/>
              <a:t>Word by the Most Reverend Bishop of </a:t>
            </a:r>
            <a:r>
              <a:rPr lang="en-US" sz="2800" dirty="0" smtClean="0"/>
              <a:t>Macau</a:t>
            </a:r>
            <a:endParaRPr lang="en-US" sz="2800" dirty="0"/>
          </a:p>
          <a:p>
            <a:pPr marL="628650" indent="-514350">
              <a:buFont typeface="+mj-lt"/>
              <a:buAutoNum type="arabicPeriod" startAt="9"/>
            </a:pPr>
            <a:r>
              <a:rPr lang="en-US" sz="2800" dirty="0"/>
              <a:t>Benediction </a:t>
            </a:r>
            <a:endParaRPr lang="en-US" sz="2800" dirty="0" smtClean="0"/>
          </a:p>
          <a:p>
            <a:pPr marL="628650" indent="-514350">
              <a:buFont typeface="+mj-lt"/>
              <a:buAutoNum type="arabicPeriod" startAt="9"/>
            </a:pPr>
            <a:r>
              <a:rPr lang="en-US" sz="2800" dirty="0" smtClean="0"/>
              <a:t>Recession (Academic, VIP, Graduates)</a:t>
            </a:r>
          </a:p>
          <a:p>
            <a:pPr marL="114300" indent="0">
              <a:buNone/>
            </a:pP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387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153400" cy="1143000"/>
          </a:xfrm>
        </p:spPr>
        <p:txBody>
          <a:bodyPr/>
          <a:lstStyle/>
          <a:p>
            <a:r>
              <a:rPr lang="en-P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Conferral of Doctoral Degrees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534400" cy="54864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dirty="0" smtClean="0"/>
              <a:t>Usher leads the graduate to the Rector </a:t>
            </a:r>
            <a:endParaRPr lang="en-US" sz="2800" dirty="0" smtClean="0"/>
          </a:p>
          <a:p>
            <a:pPr marL="628650" indent="-514350">
              <a:buFont typeface="+mj-lt"/>
              <a:buAutoNum type="arabicPeriod"/>
            </a:pPr>
            <a:r>
              <a:rPr lang="en-US" sz="2800" dirty="0" err="1" smtClean="0"/>
              <a:t>Doctorand</a:t>
            </a:r>
            <a:r>
              <a:rPr lang="en-US" sz="2800" dirty="0" smtClean="0"/>
              <a:t> </a:t>
            </a:r>
            <a:r>
              <a:rPr lang="en-US" sz="2800" dirty="0" smtClean="0"/>
              <a:t>bows to the Bishop of Macau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 err="1" smtClean="0"/>
              <a:t>Doctorand</a:t>
            </a:r>
            <a:r>
              <a:rPr lang="en-US" sz="2800" dirty="0" smtClean="0"/>
              <a:t> kneels down and removes </a:t>
            </a:r>
            <a:r>
              <a:rPr lang="en-US" sz="2800" dirty="0" smtClean="0"/>
              <a:t>his/her </a:t>
            </a:r>
            <a:r>
              <a:rPr lang="en-US" sz="2800" dirty="0" smtClean="0"/>
              <a:t>cap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Rector places the insignia on the </a:t>
            </a:r>
            <a:r>
              <a:rPr lang="en-US" sz="2800" dirty="0" err="1" smtClean="0"/>
              <a:t>Doctorand</a:t>
            </a:r>
            <a:r>
              <a:rPr lang="en-US" sz="2800" dirty="0" smtClean="0"/>
              <a:t> (assisted by the Dean)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 err="1" smtClean="0"/>
              <a:t>Doctorand</a:t>
            </a:r>
            <a:r>
              <a:rPr lang="en-US" sz="2800" dirty="0" smtClean="0"/>
              <a:t> puts back </a:t>
            </a:r>
            <a:r>
              <a:rPr lang="en-US" sz="2800" dirty="0" smtClean="0"/>
              <a:t>his/her </a:t>
            </a:r>
            <a:r>
              <a:rPr lang="en-US" sz="2800" dirty="0" smtClean="0"/>
              <a:t>cap, gets up, receives the Diploma from </a:t>
            </a:r>
            <a:r>
              <a:rPr lang="en-US" sz="2800" dirty="0" smtClean="0"/>
              <a:t>the </a:t>
            </a:r>
            <a:r>
              <a:rPr lang="en-US" sz="2800" dirty="0" smtClean="0"/>
              <a:t>Rector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The Acolyte holds the Reader and Rector confers the degree in Latin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 err="1" smtClean="0"/>
              <a:t>Doctorand</a:t>
            </a:r>
            <a:r>
              <a:rPr lang="en-US" sz="2800" dirty="0" smtClean="0"/>
              <a:t> shakes hands with the Rector, goes back to his/her seat after photo is taken together with the Dean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505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6674</TotalTime>
  <Words>541</Words>
  <Application>Microsoft Macintosh PowerPoint</Application>
  <PresentationFormat>On-screen Show (4:3)</PresentationFormat>
  <Paragraphs>82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Adjacency</vt:lpstr>
      <vt:lpstr>PowerPoint Presentation</vt:lpstr>
      <vt:lpstr>USJ 2015 Congregation</vt:lpstr>
      <vt:lpstr>USJ 2015 Congregation</vt:lpstr>
      <vt:lpstr>USJ 2014 Congregation</vt:lpstr>
      <vt:lpstr>USJ 2015 Congregation</vt:lpstr>
      <vt:lpstr>USJ 2015 Congregation</vt:lpstr>
      <vt:lpstr>Order of Service</vt:lpstr>
      <vt:lpstr>Order of Service</vt:lpstr>
      <vt:lpstr>Conferral of Doctoral Degrees</vt:lpstr>
      <vt:lpstr>Conferral of Master/Bachelor Degrees</vt:lpstr>
      <vt:lpstr>Conferral of Master/Bachelor Degrees</vt:lpstr>
      <vt:lpstr>PowerPoint Presentation</vt:lpstr>
      <vt:lpstr>PowerPoint Presentation</vt:lpstr>
    </vt:vector>
  </TitlesOfParts>
  <Company>University of Life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Norman B. Mendoza</dc:creator>
  <cp:lastModifiedBy>Teresa Loong</cp:lastModifiedBy>
  <cp:revision>86</cp:revision>
  <dcterms:created xsi:type="dcterms:W3CDTF">2012-08-29T07:15:01Z</dcterms:created>
  <dcterms:modified xsi:type="dcterms:W3CDTF">2015-09-14T09:17:50Z</dcterms:modified>
</cp:coreProperties>
</file>